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1" r:id="rId2"/>
    <p:sldId id="347" r:id="rId3"/>
    <p:sldId id="358" r:id="rId4"/>
    <p:sldId id="373" r:id="rId5"/>
    <p:sldId id="374" r:id="rId6"/>
    <p:sldId id="375" r:id="rId7"/>
    <p:sldId id="376" r:id="rId8"/>
    <p:sldId id="39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463"/>
    <a:srgbClr val="E7E7E5"/>
    <a:srgbClr val="CFCDC9"/>
    <a:srgbClr val="BA0C2F"/>
    <a:srgbClr val="FFFFFF"/>
    <a:srgbClr val="651D32"/>
    <a:srgbClr val="002F6C"/>
    <a:srgbClr val="0067B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5" autoAdjust="0"/>
    <p:restoredTop sz="99841" autoAdjust="0"/>
  </p:normalViewPr>
  <p:slideViewPr>
    <p:cSldViewPr snapToGrid="0" snapToObjects="1">
      <p:cViewPr varScale="1">
        <p:scale>
          <a:sx n="64" d="100"/>
          <a:sy n="64" d="100"/>
        </p:scale>
        <p:origin x="40" y="128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8"/>
            <a:ext cx="8839199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9" y="4178249"/>
            <a:ext cx="189023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9" y="382412"/>
            <a:ext cx="189023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9" y="4167616"/>
            <a:ext cx="189023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9" y="382412"/>
            <a:ext cx="189023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9" y="4156979"/>
            <a:ext cx="189023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9B594D-EE2C-E248-B7F0-F679C2E525DC}" type="datetime1">
              <a:rPr lang="en-US" smtClean="0"/>
              <a:pPr/>
              <a:t>5/28/2020</a:t>
            </a:fld>
            <a:r>
              <a:rPr lang="en-US"/>
              <a:t>`1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85800" y="1601787"/>
            <a:ext cx="7966422" cy="1209781"/>
          </a:xfrm>
        </p:spPr>
        <p:txBody>
          <a:bodyPr>
            <a:noAutofit/>
          </a:bodyPr>
          <a:lstStyle/>
          <a:p>
            <a:r>
              <a:rPr lang="ru-RU" sz="4000" b="1" dirty="0">
                <a:ea typeface="+mn-ea"/>
              </a:rPr>
              <a:t>ЗАЩИТА ПРАВ ПАЦИЕНТА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685799" y="3135206"/>
            <a:ext cx="7966422" cy="1209781"/>
          </a:xfrm>
        </p:spPr>
        <p:txBody>
          <a:bodyPr>
            <a:normAutofit/>
          </a:bodyPr>
          <a:lstStyle/>
          <a:p>
            <a:r>
              <a:rPr lang="ru-RU" sz="3200" dirty="0"/>
              <a:t>Роль НПО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524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59757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ПРАВА ПАЦИЕНТА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86409" y="964096"/>
            <a:ext cx="8405191" cy="4066691"/>
          </a:xfrm>
        </p:spPr>
        <p:txBody>
          <a:bodyPr>
            <a:normAutofit fontScale="92500" lnSpcReduction="10000"/>
          </a:bodyPr>
          <a:lstStyle/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Мед помощь должна предоставляться после получения добровольного информированного согласия пациента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При получении медицинской помощи пациент имеет право на исчерпывающую информацию о:</a:t>
            </a:r>
          </a:p>
          <a:p>
            <a:pPr marL="806450" indent="-322263">
              <a:buFont typeface="Courier New" panose="02070309020205020404" pitchFamily="49" charset="0"/>
              <a:buChar char="o"/>
            </a:pPr>
            <a:r>
              <a:rPr lang="ru-RU" sz="2600" dirty="0"/>
              <a:t>состоянии своего здоровья, </a:t>
            </a:r>
          </a:p>
          <a:p>
            <a:pPr marL="806450" indent="-322263">
              <a:buFont typeface="Courier New" panose="02070309020205020404" pitchFamily="49" charset="0"/>
              <a:buChar char="o"/>
            </a:pPr>
            <a:r>
              <a:rPr lang="ru-RU" sz="2600" dirty="0"/>
              <a:t>возможном риске и преимуществах методов лечения</a:t>
            </a:r>
          </a:p>
          <a:p>
            <a:pPr marL="806450" indent="-322263">
              <a:buFont typeface="Courier New" panose="02070309020205020404" pitchFamily="49" charset="0"/>
              <a:buChar char="o"/>
            </a:pPr>
            <a:r>
              <a:rPr lang="ru-RU" sz="2600" dirty="0"/>
              <a:t>возможных последствиях отказа от лечения</a:t>
            </a:r>
          </a:p>
          <a:p>
            <a:pPr marL="806450" indent="-322263">
              <a:buFont typeface="Courier New" panose="02070309020205020404" pitchFamily="49" charset="0"/>
              <a:buChar char="o"/>
            </a:pPr>
            <a:r>
              <a:rPr lang="ru-RU" sz="2600" dirty="0"/>
              <a:t>диагнозе, прогнозе в доступной для пациента форме</a:t>
            </a:r>
          </a:p>
          <a:p>
            <a:pPr marL="806450" indent="-322263">
              <a:buFont typeface="Courier New" panose="02070309020205020404" pitchFamily="49" charset="0"/>
              <a:buChar char="o"/>
            </a:pPr>
            <a:r>
              <a:rPr lang="ru-RU" sz="2600" dirty="0"/>
              <a:t>разъяснение причин выписки или перевода в другую медицинскую организацию</a:t>
            </a:r>
          </a:p>
        </p:txBody>
      </p:sp>
    </p:spTree>
    <p:extLst>
      <p:ext uri="{BB962C8B-B14F-4D97-AF65-F5344CB8AC3E}">
        <p14:creationId xmlns:p14="http://schemas.microsoft.com/office/powerpoint/2010/main" val="50679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59757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ПРАВА ПАЦИЕНТА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96348" y="882977"/>
            <a:ext cx="8395252" cy="4147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Граждане РК имеют право на:</a:t>
            </a:r>
          </a:p>
          <a:p>
            <a:pPr marL="0" indent="0">
              <a:buNone/>
            </a:pPr>
            <a:endParaRPr lang="ru-RU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Достойное обращение в процессе диагностики, лечения и ухода, уважительное отношение к своим культурным и личностным ценностям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Сохранение врачебной тайны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Возмещение вреда, причиненного здоровью неправильным лечением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Лист (справка) о временной нетрудоспособности</a:t>
            </a:r>
          </a:p>
        </p:txBody>
      </p:sp>
    </p:spTree>
    <p:extLst>
      <p:ext uri="{BB962C8B-B14F-4D97-AF65-F5344CB8AC3E}">
        <p14:creationId xmlns:p14="http://schemas.microsoft.com/office/powerpoint/2010/main" val="3414044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59757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ОБЯЗАННОСТИ ПАЦИЕНТА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133061"/>
            <a:ext cx="8305800" cy="38977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sz="3200" i="1" dirty="0"/>
              <a:t>Свобода одного человека заканчивается там, где начинается свобода другого</a:t>
            </a:r>
          </a:p>
          <a:p>
            <a:pPr marL="0" indent="0">
              <a:buNone/>
            </a:pPr>
            <a:endParaRPr lang="ru-RU" sz="1000" i="1" dirty="0"/>
          </a:p>
          <a:p>
            <a:pPr marL="0" indent="0" algn="r">
              <a:buNone/>
            </a:pPr>
            <a:r>
              <a:rPr lang="ru-RU" sz="3200" b="1" i="1" dirty="0"/>
              <a:t>Михаил Бакунин</a:t>
            </a:r>
          </a:p>
        </p:txBody>
      </p:sp>
    </p:spTree>
    <p:extLst>
      <p:ext uri="{BB962C8B-B14F-4D97-AF65-F5344CB8AC3E}">
        <p14:creationId xmlns:p14="http://schemas.microsoft.com/office/powerpoint/2010/main" val="160304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412646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ОБЯЗАННОСТИ ПАЦИЕНТА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296987"/>
            <a:ext cx="8305800" cy="3733800"/>
          </a:xfrm>
        </p:spPr>
        <p:txBody>
          <a:bodyPr>
            <a:normAutofit/>
          </a:bodyPr>
          <a:lstStyle/>
          <a:p>
            <a:pPr marL="446088" lvl="0" indent="-446088">
              <a:buFont typeface="Wingdings" panose="05000000000000000000" pitchFamily="2" charset="2"/>
              <a:buChar char="Ø"/>
            </a:pPr>
            <a:r>
              <a:rPr lang="ru-RU" sz="2800" dirty="0"/>
              <a:t>Проходить </a:t>
            </a:r>
            <a:r>
              <a:rPr lang="ru-RU" sz="2800" dirty="0" err="1"/>
              <a:t>проф</a:t>
            </a:r>
            <a:r>
              <a:rPr lang="ru-RU" sz="2800" dirty="0"/>
              <a:t> осмотры в соответствии с законодательством</a:t>
            </a:r>
          </a:p>
          <a:p>
            <a:pPr marL="446088" lvl="0" indent="-446088">
              <a:buFont typeface="Wingdings" panose="05000000000000000000" pitchFamily="2" charset="2"/>
              <a:buChar char="Ø"/>
            </a:pPr>
            <a:r>
              <a:rPr lang="ru-RU" sz="2800" dirty="0"/>
              <a:t>Выполнять предписания медицинских работников и органов здравоохранения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800" dirty="0"/>
              <a:t>Соблюдать меры предосторожности по охране собственного здоровья и здоровья окружающих</a:t>
            </a:r>
          </a:p>
        </p:txBody>
      </p:sp>
    </p:spTree>
    <p:extLst>
      <p:ext uri="{BB962C8B-B14F-4D97-AF65-F5344CB8AC3E}">
        <p14:creationId xmlns:p14="http://schemas.microsoft.com/office/powerpoint/2010/main" val="303114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59757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ОБЯЗАННОСТИ ПАЦИЕНТА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110839"/>
            <a:ext cx="8305800" cy="3733800"/>
          </a:xfrm>
        </p:spPr>
        <p:txBody>
          <a:bodyPr>
            <a:normAutofit/>
          </a:bodyPr>
          <a:lstStyle/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800" dirty="0"/>
              <a:t>Проходить обследование и лечение по требованию медицинских организаций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800" dirty="0"/>
              <a:t>Информировать медицинский персонал о своем заболевании при инфекционных заболеваниях и заболеваниях, представляющих опасность для окружающих</a:t>
            </a:r>
          </a:p>
        </p:txBody>
      </p:sp>
    </p:spTree>
    <p:extLst>
      <p:ext uri="{BB962C8B-B14F-4D97-AF65-F5344CB8AC3E}">
        <p14:creationId xmlns:p14="http://schemas.microsoft.com/office/powerpoint/2010/main" val="3776203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59757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ОБЯЗАННОСТИ ПАЦИЕНТА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96348" y="1011747"/>
            <a:ext cx="8305800" cy="3733800"/>
          </a:xfrm>
        </p:spPr>
        <p:txBody>
          <a:bodyPr>
            <a:normAutofit fontScale="92500"/>
          </a:bodyPr>
          <a:lstStyle/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Сообщать врачу всю информацию, необходимую для постановки диагноза и лечения заболевания, после дачи согласия на медицинское вмешательство неукоснительно выполнять все предписания лечащего врача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Своевременно информировать медицинских работников об изменении состояния своего здоровья в процессе диагностики и лечения, а также в случаях возникновения заболеваний, представляющих опасность для окружающих, либо подозрения на них</a:t>
            </a:r>
          </a:p>
        </p:txBody>
      </p:sp>
    </p:spTree>
    <p:extLst>
      <p:ext uri="{BB962C8B-B14F-4D97-AF65-F5344CB8AC3E}">
        <p14:creationId xmlns:p14="http://schemas.microsoft.com/office/powerpoint/2010/main" val="2126155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59757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ОБЯЗАННОСТИ ПАЦИЕНТА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46652" y="996908"/>
            <a:ext cx="8305800" cy="3733800"/>
          </a:xfrm>
        </p:spPr>
        <p:txBody>
          <a:bodyPr>
            <a:normAutofit/>
          </a:bodyPr>
          <a:lstStyle/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Проявлять в общении с медицинскими работниками уважение и такт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Соблюдать правила внутреннего распорядка и бережно относиться к имуществу медицинской организации, сотрудничать с медицинским персоналом при получении медицинской помощи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Не совершать действий, нарушающих права других 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30404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59757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ТУБЕРКУЛЕЗ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9404" y="1053549"/>
            <a:ext cx="8305800" cy="3945904"/>
          </a:xfrm>
        </p:spPr>
        <p:txBody>
          <a:bodyPr>
            <a:normAutofit/>
          </a:bodyPr>
          <a:lstStyle/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Люди с подозрением на ТБ подлежат обязательному медицинскому обследованию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Люди с ТБ подлежат регистрации в противотуберкулезных организациях (ПТО), обязательной госпитализации до конверсии мазка мокроты при наличии </a:t>
            </a:r>
            <a:r>
              <a:rPr lang="ru-RU" sz="2600" dirty="0" err="1"/>
              <a:t>бактериовыделения</a:t>
            </a:r>
            <a:r>
              <a:rPr lang="ru-RU" sz="2600" dirty="0"/>
              <a:t> и лечению до завершения полного курса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2453353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59757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ТУБЕРКУЛЕЗ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9404" y="1036779"/>
            <a:ext cx="8305800" cy="3639977"/>
          </a:xfrm>
        </p:spPr>
        <p:txBody>
          <a:bodyPr>
            <a:normAutofit fontScale="92500"/>
          </a:bodyPr>
          <a:lstStyle/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Люди с ТБ подлежат обязательному мед наблюдению и лечению, обеспечиваются необходимыми лекарственными средствами в рамках ГОБМП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Люди с заразной формой ТБ подлежат обязательной госпитализации, лечению и реабилитации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Признание гражданина больным заразной формой ТБ осуществляется на основании заключения организации здравоохранения с учетом результатов лабораторных и инструментальных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3140958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59757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ТУБЕРКУЛЕЗ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6287" y="1053089"/>
            <a:ext cx="8305800" cy="3639977"/>
          </a:xfrm>
        </p:spPr>
        <p:txBody>
          <a:bodyPr>
            <a:normAutofit fontScale="85000" lnSpcReduction="20000"/>
          </a:bodyPr>
          <a:lstStyle/>
          <a:p>
            <a:pPr marL="446088" lvl="1" indent="-446088">
              <a:buFont typeface="Wingdings" panose="05000000000000000000" pitchFamily="2" charset="2"/>
              <a:buChar char="Ø"/>
            </a:pPr>
            <a:r>
              <a:rPr lang="ru-RU" sz="2600" dirty="0"/>
              <a:t>Принудительное лечение предполагает изоляцию пациентов в специализированных противотуберкулезных организациях</a:t>
            </a:r>
          </a:p>
          <a:p>
            <a:pPr marL="446088" lvl="1" indent="-446088">
              <a:buFont typeface="Wingdings" panose="05000000000000000000" pitchFamily="2" charset="2"/>
              <a:buChar char="Ø"/>
            </a:pPr>
            <a:r>
              <a:rPr lang="ru-RU" sz="2600" dirty="0"/>
              <a:t>Основаниями для </a:t>
            </a:r>
            <a:r>
              <a:rPr lang="ru-RU" sz="2600" dirty="0" err="1"/>
              <a:t>принуд</a:t>
            </a:r>
            <a:r>
              <a:rPr lang="ru-RU" sz="2600" dirty="0"/>
              <a:t> лечения людей с ТБ, являются их отказ от лечения, самовольный уход и нарушение режима лечения противотуберкулезных организаций, зафиксированные в медицинской документации</a:t>
            </a:r>
          </a:p>
          <a:p>
            <a:pPr marL="446088" lvl="1" indent="-446088">
              <a:buFont typeface="Wingdings" panose="05000000000000000000" pitchFamily="2" charset="2"/>
              <a:buChar char="Ø"/>
            </a:pPr>
            <a:r>
              <a:rPr lang="ru-RU" sz="2600" dirty="0"/>
              <a:t>Решение о </a:t>
            </a:r>
            <a:r>
              <a:rPr lang="ru-RU" sz="2600" dirty="0" err="1"/>
              <a:t>принуд</a:t>
            </a:r>
            <a:r>
              <a:rPr lang="ru-RU" sz="2600" dirty="0"/>
              <a:t> лечении людей с ТБ и уклоняющихся от лечения, принимается судом по представлению организаций здравоохранения</a:t>
            </a:r>
          </a:p>
          <a:p>
            <a:pPr marL="446088" lvl="1" indent="-446088">
              <a:buFont typeface="Wingdings" panose="05000000000000000000" pitchFamily="2" charset="2"/>
              <a:buChar char="Ø"/>
            </a:pPr>
            <a:r>
              <a:rPr lang="ru-RU" sz="2600" dirty="0"/>
              <a:t>Принудительное лечение людей с ТБ продолжается до завершения полного курса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49200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296987"/>
            <a:ext cx="8305800" cy="35476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i="1" dirty="0"/>
              <a:t>…Напишите, как этот молодой человек выдавливает из себя по каплям раба и как он, проснувшись в одно прекрасное утро, чувствует, что в его жилах течёт уже не рабская кровь, а настоящая человеческая...</a:t>
            </a:r>
          </a:p>
          <a:p>
            <a:pPr marL="0" indent="0">
              <a:buNone/>
            </a:pPr>
            <a:r>
              <a:rPr lang="ru-RU" sz="3200" i="1" dirty="0"/>
              <a:t> </a:t>
            </a:r>
          </a:p>
          <a:p>
            <a:pPr marL="0" indent="0" algn="r">
              <a:buNone/>
            </a:pPr>
            <a:r>
              <a:rPr lang="ru-RU" sz="3200" b="1" i="1" dirty="0"/>
              <a:t>Антон Чехов</a:t>
            </a:r>
          </a:p>
        </p:txBody>
      </p:sp>
    </p:spTree>
    <p:extLst>
      <p:ext uri="{BB962C8B-B14F-4D97-AF65-F5344CB8AC3E}">
        <p14:creationId xmlns:p14="http://schemas.microsoft.com/office/powerpoint/2010/main" val="1539590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59757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ТУБЕРКУЛЕЗ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6896" y="908743"/>
            <a:ext cx="8305800" cy="3947421"/>
          </a:xfrm>
        </p:spPr>
        <p:txBody>
          <a:bodyPr>
            <a:noAutofit/>
          </a:bodyPr>
          <a:lstStyle/>
          <a:p>
            <a:pPr marL="446088" lvl="1" indent="-446088">
              <a:buFont typeface="Wingdings" panose="05000000000000000000" pitchFamily="2" charset="2"/>
              <a:buChar char="Ø"/>
            </a:pPr>
            <a:r>
              <a:rPr lang="ru-RU" sz="2000" dirty="0"/>
              <a:t>Люди с ТБ на </a:t>
            </a:r>
            <a:r>
              <a:rPr lang="ru-RU" sz="2000" dirty="0" err="1"/>
              <a:t>принуд</a:t>
            </a:r>
            <a:r>
              <a:rPr lang="ru-RU" sz="2000" dirty="0"/>
              <a:t> лечении, пользуются всеми правами граждан РК с ограничениями, связанными с режимом пребывания в больнице</a:t>
            </a:r>
          </a:p>
          <a:p>
            <a:pPr marL="446088" lvl="1" indent="-446088">
              <a:buFont typeface="Wingdings" panose="05000000000000000000" pitchFamily="2" charset="2"/>
              <a:buChar char="Ø"/>
            </a:pPr>
            <a:r>
              <a:rPr lang="ru-RU" sz="2000" dirty="0"/>
              <a:t>Направление на </a:t>
            </a:r>
            <a:r>
              <a:rPr lang="ru-RU" sz="2000" dirty="0" err="1"/>
              <a:t>принуд</a:t>
            </a:r>
            <a:r>
              <a:rPr lang="ru-RU" sz="2000" dirty="0"/>
              <a:t> лечение в не влечет за собой судимость</a:t>
            </a:r>
          </a:p>
          <a:p>
            <a:pPr marL="446088" lvl="1" indent="-446088">
              <a:buFont typeface="Wingdings" panose="05000000000000000000" pitchFamily="2" charset="2"/>
              <a:buChar char="Ø"/>
            </a:pPr>
            <a:r>
              <a:rPr lang="ru-RU" sz="2000" dirty="0"/>
              <a:t>За человеком с ТБ, направленным на </a:t>
            </a:r>
            <a:r>
              <a:rPr lang="ru-RU" sz="2000" dirty="0" err="1"/>
              <a:t>принуд</a:t>
            </a:r>
            <a:r>
              <a:rPr lang="ru-RU" sz="2000" dirty="0"/>
              <a:t> лечение, сохраняется место работы</a:t>
            </a:r>
          </a:p>
          <a:p>
            <a:pPr marL="446088" lvl="1" indent="-446088">
              <a:buFont typeface="Wingdings" panose="05000000000000000000" pitchFamily="2" charset="2"/>
              <a:buChar char="Ø"/>
            </a:pPr>
            <a:r>
              <a:rPr lang="ru-RU" sz="2000" dirty="0"/>
              <a:t>Время пребывания на </a:t>
            </a:r>
            <a:r>
              <a:rPr lang="ru-RU" sz="2000" dirty="0" err="1"/>
              <a:t>принуд</a:t>
            </a:r>
            <a:r>
              <a:rPr lang="ru-RU" sz="2000" dirty="0"/>
              <a:t> лечении не прерывает трудовой стаж и засчитывается в общий трудовой стаж</a:t>
            </a:r>
          </a:p>
          <a:p>
            <a:pPr marL="446088" lvl="1" indent="-446088">
              <a:buFont typeface="Wingdings" panose="05000000000000000000" pitchFamily="2" charset="2"/>
              <a:buChar char="Ø"/>
            </a:pPr>
            <a:r>
              <a:rPr lang="ru-RU" sz="2000" dirty="0"/>
              <a:t>За людьми с ТБ, направленными на </a:t>
            </a:r>
            <a:r>
              <a:rPr lang="ru-RU" sz="2000" dirty="0" err="1"/>
              <a:t>принуд</a:t>
            </a:r>
            <a:r>
              <a:rPr lang="ru-RU" sz="2000" dirty="0"/>
              <a:t> лечение, проживающими в государственном жилье, жилье сохраняется в течение всего времени нахождения на лечении</a:t>
            </a:r>
          </a:p>
        </p:txBody>
      </p:sp>
    </p:spTree>
    <p:extLst>
      <p:ext uri="{BB962C8B-B14F-4D97-AF65-F5344CB8AC3E}">
        <p14:creationId xmlns:p14="http://schemas.microsoft.com/office/powerpoint/2010/main" val="4128190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822946"/>
            <a:ext cx="8839200" cy="769441"/>
          </a:xfrm>
        </p:spPr>
        <p:txBody>
          <a:bodyPr/>
          <a:lstStyle/>
          <a:p>
            <a:pPr algn="ctr"/>
            <a:r>
              <a:rPr lang="ru-RU" sz="4400" b="1" dirty="0"/>
              <a:t>ЗАЩИТА ПРАВ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26850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69974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САМОЕ ГЛАВНОЕ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9404" y="923012"/>
            <a:ext cx="8572196" cy="3921628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buNone/>
            </a:pPr>
            <a:r>
              <a:rPr lang="ru-RU" sz="2000" dirty="0"/>
              <a:t>Письменная фиксация всех взаимоотношений с людьми и организациями, которые ваши права нарушают. Важно иметь письменные подтверждения – письма руководителям медицинских организаций, их ответы и т.п.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ru-RU" sz="2000" b="1" dirty="0"/>
              <a:t>От вас требуется: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ru-RU" sz="2000" dirty="0"/>
              <a:t>Просто и понятно описать ситуацию и задать вопрос в письменной форме,</a:t>
            </a: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2000" dirty="0"/>
              <a:t>Направить письмо в соответствующее учреждение (администрацию больницы, прокуратуру и т.д.), и </a:t>
            </a:r>
          </a:p>
          <a:p>
            <a:pPr marL="342900" lvl="1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2000" dirty="0"/>
              <a:t>Фиксировать факт его получения. 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ru-RU" sz="2000" dirty="0"/>
              <a:t>Эта доказательственная база станет мощным оружием при защите ваших прав.  Отправляйте свои обращения заказным письмом и обязательно сохраняйте квитанцию о его отправке.  </a:t>
            </a:r>
          </a:p>
        </p:txBody>
      </p:sp>
    </p:spTree>
    <p:extLst>
      <p:ext uri="{BB962C8B-B14F-4D97-AF65-F5344CB8AC3E}">
        <p14:creationId xmlns:p14="http://schemas.microsoft.com/office/powerpoint/2010/main" val="1935066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59757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ШАГ </a:t>
            </a:r>
            <a:r>
              <a:rPr lang="en-US" sz="2800" b="1" dirty="0"/>
              <a:t>I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6956" y="945356"/>
            <a:ext cx="8305800" cy="3639977"/>
          </a:xfrm>
        </p:spPr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spcBef>
                <a:spcPts val="1000"/>
              </a:spcBef>
              <a:buNone/>
            </a:pPr>
            <a:r>
              <a:rPr lang="ru-RU" sz="2800" dirty="0"/>
              <a:t>Если правонарушение не является уголовным и пока не привело к негативным последствиям для вашего здоровья, социального статуса и т.д.:</a:t>
            </a:r>
          </a:p>
          <a:p>
            <a:pPr marL="0" lvl="1" indent="0">
              <a:lnSpc>
                <a:spcPct val="80000"/>
              </a:lnSpc>
              <a:spcBef>
                <a:spcPts val="1000"/>
              </a:spcBef>
              <a:buNone/>
            </a:pPr>
            <a:r>
              <a:rPr lang="ru-RU" sz="2800" b="1" dirty="0"/>
              <a:t>Попробуйте решить вопрос на месте путем переговоров</a:t>
            </a:r>
          </a:p>
          <a:p>
            <a:pPr marL="0" lvl="1" indent="0">
              <a:lnSpc>
                <a:spcPct val="80000"/>
              </a:lnSpc>
              <a:spcBef>
                <a:spcPts val="1000"/>
              </a:spcBef>
              <a:buNone/>
            </a:pPr>
            <a:r>
              <a:rPr lang="ru-RU" sz="2800" dirty="0"/>
              <a:t>Напомните нарушителю о своих правах и попросите его выполнить свои обязанности, либо дать письменный отказ или перенаправление в другой орган с указанием причин</a:t>
            </a:r>
          </a:p>
        </p:txBody>
      </p:sp>
    </p:spTree>
    <p:extLst>
      <p:ext uri="{BB962C8B-B14F-4D97-AF65-F5344CB8AC3E}">
        <p14:creationId xmlns:p14="http://schemas.microsoft.com/office/powerpoint/2010/main" val="2949144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704" y="374775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ШАГ </a:t>
            </a:r>
            <a:r>
              <a:rPr lang="en-US" sz="2800" b="1" dirty="0"/>
              <a:t>II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7199" y="1051328"/>
            <a:ext cx="8305800" cy="3639977"/>
          </a:xfrm>
        </p:spPr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spcBef>
                <a:spcPts val="1000"/>
              </a:spcBef>
              <a:buNone/>
            </a:pPr>
            <a:r>
              <a:rPr lang="ru-RU" sz="3200" dirty="0"/>
              <a:t>Если сотрудник отказывается это сделать, обратитесь с жалобой к руководству нарушителя ваших прав</a:t>
            </a:r>
            <a:r>
              <a:rPr lang="en-US" sz="3200" dirty="0"/>
              <a:t>.</a:t>
            </a:r>
            <a:r>
              <a:rPr lang="ru-RU" sz="3200" dirty="0"/>
              <a:t> </a:t>
            </a:r>
          </a:p>
          <a:p>
            <a:pPr marL="0" lvl="1" indent="0">
              <a:lnSpc>
                <a:spcPct val="80000"/>
              </a:lnSpc>
              <a:spcBef>
                <a:spcPts val="1000"/>
              </a:spcBef>
              <a:buNone/>
            </a:pPr>
            <a:r>
              <a:rPr lang="ru-RU" sz="3200" dirty="0"/>
              <a:t>Например, в случае возникновения спора с врачом, жалоба должна быть подана на имя главного врача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019254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59757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ШАГ </a:t>
            </a:r>
            <a:r>
              <a:rPr lang="en-US" sz="2800" b="1" dirty="0"/>
              <a:t>III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9100" y="943276"/>
            <a:ext cx="8305800" cy="3639977"/>
          </a:xfrm>
        </p:spPr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spcBef>
                <a:spcPts val="1000"/>
              </a:spcBef>
              <a:buNone/>
            </a:pPr>
            <a:r>
              <a:rPr lang="ru-RU" sz="2800" dirty="0"/>
              <a:t>Жалоба в государственный орган, ответственный за управление в данной сфере общественных отношений. </a:t>
            </a:r>
          </a:p>
          <a:p>
            <a:pPr marL="0" lvl="1" indent="0">
              <a:lnSpc>
                <a:spcPct val="80000"/>
              </a:lnSpc>
              <a:spcBef>
                <a:spcPts val="1000"/>
              </a:spcBef>
              <a:buNone/>
            </a:pPr>
            <a:r>
              <a:rPr lang="ru-RU" sz="2800" dirty="0"/>
              <a:t>Если решение по первой жалобе не является удовлетворительным, вы можете подать жалобу в государственный орган, который отвечает за регулирование соответствующей сферы общественных отношений, например, в местное управление здравоохранения или </a:t>
            </a:r>
            <a:r>
              <a:rPr lang="ru-RU" sz="2800" dirty="0" err="1"/>
              <a:t>МинЗдрав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1733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59757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ШАГ </a:t>
            </a:r>
            <a:r>
              <a:rPr lang="en-US" sz="2800" b="1" dirty="0"/>
              <a:t>IV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5791" y="904213"/>
            <a:ext cx="8112418" cy="3639977"/>
          </a:xfrm>
        </p:spPr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spcBef>
                <a:spcPts val="1000"/>
              </a:spcBef>
              <a:buNone/>
            </a:pPr>
            <a:r>
              <a:rPr lang="ru-RU" sz="2600" dirty="0"/>
              <a:t>После получения официального ответа от организации, но, не добившись удовлетворительного решения, вы можете обратиться </a:t>
            </a:r>
            <a:r>
              <a:rPr lang="ru-RU" sz="2600" b="1" dirty="0"/>
              <a:t>В ПОЛИЦИЮ</a:t>
            </a:r>
            <a:r>
              <a:rPr lang="ru-RU" sz="2600" dirty="0"/>
              <a:t> с заявлением на правонарушение. </a:t>
            </a:r>
          </a:p>
          <a:p>
            <a:pPr marL="0" lvl="1" indent="0">
              <a:lnSpc>
                <a:spcPct val="80000"/>
              </a:lnSpc>
              <a:spcBef>
                <a:spcPts val="1000"/>
              </a:spcBef>
              <a:buNone/>
            </a:pPr>
            <a:r>
              <a:rPr lang="ru-RU" sz="2600" dirty="0"/>
              <a:t>После получения официального ответа от полиции по вашему заявлению о невозможности привлечь виновное лицо к ответственности, вы можете обратиться В </a:t>
            </a:r>
            <a:r>
              <a:rPr lang="ru-RU" sz="2600" b="1" dirty="0"/>
              <a:t>ПРОКУРАТУРУ</a:t>
            </a:r>
            <a:r>
              <a:rPr lang="ru-RU" sz="2600" dirty="0"/>
              <a:t>. </a:t>
            </a:r>
          </a:p>
          <a:p>
            <a:pPr marL="0" lvl="1" indent="0">
              <a:lnSpc>
                <a:spcPct val="80000"/>
              </a:lnSpc>
              <a:spcBef>
                <a:spcPts val="1000"/>
              </a:spcBef>
              <a:buNone/>
            </a:pPr>
            <a:r>
              <a:rPr lang="ru-RU" sz="2600" dirty="0"/>
              <a:t>В </a:t>
            </a:r>
            <a:r>
              <a:rPr lang="ru-RU" sz="2600" b="1" dirty="0"/>
              <a:t>СУД</a:t>
            </a:r>
            <a:r>
              <a:rPr lang="ru-RU" sz="2600" dirty="0"/>
              <a:t> вы можете обратиться с исковым заявлением самостоятельно или с помощью адвоката.</a:t>
            </a:r>
          </a:p>
        </p:txBody>
      </p:sp>
    </p:spTree>
    <p:extLst>
      <p:ext uri="{BB962C8B-B14F-4D97-AF65-F5344CB8AC3E}">
        <p14:creationId xmlns:p14="http://schemas.microsoft.com/office/powerpoint/2010/main" val="2722505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СПАСИБО ЗА ВНИМАНИЕ!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724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447270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ПОЧЕМУ НАРУШАЮТСЯ ПРАВА ЧЕЛОВЕКА?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6713" y="1133738"/>
            <a:ext cx="8305800" cy="3547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Почему люди не отстаивают свои права?</a:t>
            </a:r>
          </a:p>
          <a:p>
            <a:pPr marL="0" indent="0">
              <a:buNone/>
            </a:pPr>
            <a:endParaRPr lang="ru-RU" sz="1000" b="1" dirty="0"/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800" dirty="0"/>
              <a:t>Незнание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800" dirty="0"/>
              <a:t>Непонимание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800" dirty="0"/>
              <a:t>Страх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800" dirty="0"/>
              <a:t>Выученная беспомощность</a:t>
            </a:r>
          </a:p>
        </p:txBody>
      </p:sp>
    </p:spTree>
    <p:extLst>
      <p:ext uri="{BB962C8B-B14F-4D97-AF65-F5344CB8AC3E}">
        <p14:creationId xmlns:p14="http://schemas.microsoft.com/office/powerpoint/2010/main" val="306855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72427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ПОЧЕМУ НАРУШАЮТСЯ ПРАВА ЧЕЛОВЕКА?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6835" y="983974"/>
            <a:ext cx="8474765" cy="4046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Готовы ли вы сами </a:t>
            </a:r>
          </a:p>
          <a:p>
            <a:pPr marL="0" indent="0">
              <a:buNone/>
            </a:pPr>
            <a:r>
              <a:rPr lang="ru-RU" sz="3200" b="1" dirty="0"/>
              <a:t>соблюдать права других людей?</a:t>
            </a:r>
          </a:p>
          <a:p>
            <a:pPr marL="0" indent="0">
              <a:buNone/>
            </a:pPr>
            <a:endParaRPr lang="ru-RU" sz="1000" b="1" dirty="0"/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Не лезть без очереди?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Не давать взятки?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Вставать на защиту прав других людей?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Заявлять о нарушении прав в соответствующие органы?</a:t>
            </a:r>
          </a:p>
        </p:txBody>
      </p:sp>
    </p:spTree>
    <p:extLst>
      <p:ext uri="{BB962C8B-B14F-4D97-AF65-F5344CB8AC3E}">
        <p14:creationId xmlns:p14="http://schemas.microsoft.com/office/powerpoint/2010/main" val="140805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59757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СТИГМА И САМОСТИГМА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7930" y="964096"/>
            <a:ext cx="8653670" cy="4013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Виноват ли человек в том, что заболел?</a:t>
            </a:r>
          </a:p>
          <a:p>
            <a:pPr marL="0" indent="0">
              <a:buNone/>
            </a:pPr>
            <a:endParaRPr lang="ru-RU" sz="1000" b="1" dirty="0"/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Болезнь – реакция организма на действие агрессивных факторов внешней среды, превышающих его возможности их преодолеть. 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Человек, столкнувшись с ТБ, не имел физической возможности ему противостоять – либо количество микробов было слишком велико, либо организм был не готов к этой встрече – ослаблен или не защищен.</a:t>
            </a:r>
          </a:p>
        </p:txBody>
      </p:sp>
    </p:spTree>
    <p:extLst>
      <p:ext uri="{BB962C8B-B14F-4D97-AF65-F5344CB8AC3E}">
        <p14:creationId xmlns:p14="http://schemas.microsoft.com/office/powerpoint/2010/main" val="359407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59757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ПРАВА ПАЦИЕНТА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56591" y="1033670"/>
            <a:ext cx="8435009" cy="3810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/>
              <a:t>…В своей деятельности клянусь руководствоваться только интересами своих пациентов, здоровье которых является высшей ценностью… </a:t>
            </a:r>
          </a:p>
          <a:p>
            <a:pPr marL="0" indent="0" algn="r">
              <a:buNone/>
            </a:pPr>
            <a:endParaRPr lang="ru-RU" sz="1000" i="1" dirty="0"/>
          </a:p>
          <a:p>
            <a:pPr marL="0" indent="0" algn="r">
              <a:buNone/>
            </a:pPr>
            <a:r>
              <a:rPr lang="ru-RU" sz="3200" b="1" i="1" dirty="0"/>
              <a:t>Присяга врача РК </a:t>
            </a:r>
          </a:p>
        </p:txBody>
      </p:sp>
    </p:spTree>
    <p:extLst>
      <p:ext uri="{BB962C8B-B14F-4D97-AF65-F5344CB8AC3E}">
        <p14:creationId xmlns:p14="http://schemas.microsoft.com/office/powerpoint/2010/main" val="15584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1" y="259173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ДЕКЛАРАЦИЯ О ПРАВАХ ЛЮДЕЙ ЗАТРОНУТЫХ ТБ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15362" y="786594"/>
            <a:ext cx="6128637" cy="4244193"/>
          </a:xfrm>
        </p:spPr>
        <p:txBody>
          <a:bodyPr>
            <a:noAutofit/>
          </a:bodyPr>
          <a:lstStyle/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2000" dirty="0"/>
              <a:t>Статья 2. Право на жизнь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2000" dirty="0"/>
              <a:t>Статья 3. Право на достоинство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2000" dirty="0"/>
              <a:t>Статья 4. Право на наивысший достижимый уровень физического и психического здоровья (право на здоровье)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2000" dirty="0"/>
              <a:t>Статья 6. Право на равенство и свободу от дискриминации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2000" dirty="0"/>
              <a:t>Статья 8. Право на свободное передвижение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2000" dirty="0"/>
              <a:t>Статья 10. Право на конфиденциальность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2000" dirty="0"/>
              <a:t>Статья 11. Право на информацию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ru-RU" sz="2000" dirty="0"/>
              <a:t>Статья 12. Право на информированное согласие</a:t>
            </a:r>
            <a:endParaRPr lang="en-US" sz="2000" dirty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xmlns="" id="{65FEE08D-9651-44C4-B846-1642B97CE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" y="786594"/>
            <a:ext cx="2961575" cy="39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1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85828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ПРАВА ПАЦИЕНТА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96348" y="1003852"/>
            <a:ext cx="8395252" cy="4026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Граждане РК имеют право на:</a:t>
            </a:r>
          </a:p>
          <a:p>
            <a:pPr marL="0" indent="0">
              <a:buNone/>
            </a:pPr>
            <a:endParaRPr lang="ru-RU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Гарантированный объем бесплатной мед помощи;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Качество медицинской помощи;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Доступность, качество, эффективность и безопасность лекарственных средств;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Облегчение страданий в той мере, в какой это позволяет существующий уровень медицинских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42404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87910"/>
            <a:ext cx="8839200" cy="523220"/>
          </a:xfrm>
        </p:spPr>
        <p:txBody>
          <a:bodyPr/>
          <a:lstStyle/>
          <a:p>
            <a:pPr algn="ctr"/>
            <a:r>
              <a:rPr lang="ru-RU" sz="2800" b="1" dirty="0"/>
              <a:t>ПРАВА ПАЦИЕНТА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6530" y="911130"/>
            <a:ext cx="8425070" cy="4119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Граждане РК имеют право на:</a:t>
            </a:r>
          </a:p>
          <a:p>
            <a:pPr marL="0" indent="0">
              <a:buNone/>
            </a:pPr>
            <a:endParaRPr lang="ru-RU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Медицинскую помощь в очередности на основе медицинских критериев, без дискриминации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Свободный выбор мед организации и специалиста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ru-RU" sz="2600" dirty="0"/>
              <a:t>Получение достоверной информации о методах профилактики, диагностики, лечения заболеваний, факторах, влияющих на здоровье</a:t>
            </a:r>
          </a:p>
        </p:txBody>
      </p:sp>
    </p:spTree>
    <p:extLst>
      <p:ext uri="{BB962C8B-B14F-4D97-AF65-F5344CB8AC3E}">
        <p14:creationId xmlns:p14="http://schemas.microsoft.com/office/powerpoint/2010/main" val="3449385647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91C09CDF984354E827839A402239CA5" ma:contentTypeVersion="12" ma:contentTypeDescription="Создание документа." ma:contentTypeScope="" ma:versionID="444c42f87bfae6de3f0b148241661881">
  <xsd:schema xmlns:xsd="http://www.w3.org/2001/XMLSchema" xmlns:xs="http://www.w3.org/2001/XMLSchema" xmlns:p="http://schemas.microsoft.com/office/2006/metadata/properties" xmlns:ns2="a95192c9-11a9-4c10-b708-c690a013b09b" xmlns:ns3="14758c43-948d-4bfe-89da-870a6f5fd4b8" targetNamespace="http://schemas.microsoft.com/office/2006/metadata/properties" ma:root="true" ma:fieldsID="a709d8be4555b1ce49f573cf2aad2574" ns2:_="" ns3:_="">
    <xsd:import namespace="a95192c9-11a9-4c10-b708-c690a013b09b"/>
    <xsd:import namespace="14758c43-948d-4bfe-89da-870a6f5fd4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192c9-11a9-4c10-b708-c690a013b0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58c43-948d-4bfe-89da-870a6f5fd4b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D4BCF5-5735-43FC-BC2B-3AD233050CC3}"/>
</file>

<file path=customXml/itemProps2.xml><?xml version="1.0" encoding="utf-8"?>
<ds:datastoreItem xmlns:ds="http://schemas.openxmlformats.org/officeDocument/2006/customXml" ds:itemID="{6262C7AC-A2A2-483E-A72E-105CEE452F4F}"/>
</file>

<file path=customXml/itemProps3.xml><?xml version="1.0" encoding="utf-8"?>
<ds:datastoreItem xmlns:ds="http://schemas.openxmlformats.org/officeDocument/2006/customXml" ds:itemID="{4655DCB7-9512-4479-B7E3-7136DFCF78A4}"/>
</file>

<file path=docProps/app.xml><?xml version="1.0" encoding="utf-8"?>
<Properties xmlns="http://schemas.openxmlformats.org/officeDocument/2006/extended-properties" xmlns:vt="http://schemas.openxmlformats.org/officeDocument/2006/docPropsVTypes">
  <Template>16.9-Template_12.7.2016</Template>
  <TotalTime>1362</TotalTime>
  <Words>1195</Words>
  <Application>Microsoft Office PowerPoint</Application>
  <PresentationFormat>Custom</PresentationFormat>
  <Paragraphs>181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 New</vt:lpstr>
      <vt:lpstr>Gill Sans MT</vt:lpstr>
      <vt:lpstr>Wingdings</vt:lpstr>
      <vt:lpstr>16.9-Template_12.7.2016</vt:lpstr>
      <vt:lpstr>ЗАЩИТА ПРАВ ПАЦИЕНТА</vt:lpstr>
      <vt:lpstr>PowerPoint Presentation</vt:lpstr>
      <vt:lpstr>ПОЧЕМУ НАРУШАЮТСЯ ПРАВА ЧЕЛОВЕКА?</vt:lpstr>
      <vt:lpstr>ПОЧЕМУ НАРУШАЮТСЯ ПРАВА ЧЕЛОВЕКА?</vt:lpstr>
      <vt:lpstr>СТИГМА И САМОСТИГМА</vt:lpstr>
      <vt:lpstr>ПРАВА ПАЦИЕНТА</vt:lpstr>
      <vt:lpstr>ДЕКЛАРАЦИЯ О ПРАВАХ ЛЮДЕЙ ЗАТРОНУТЫХ ТБ</vt:lpstr>
      <vt:lpstr>ПРАВА ПАЦИЕНТА</vt:lpstr>
      <vt:lpstr>ПРАВА ПАЦИЕНТА</vt:lpstr>
      <vt:lpstr>ПРАВА ПАЦИЕНТА</vt:lpstr>
      <vt:lpstr>ПРАВА ПАЦИЕНТА</vt:lpstr>
      <vt:lpstr>ОБЯЗАННОСТИ ПАЦИЕНТА</vt:lpstr>
      <vt:lpstr>ОБЯЗАННОСТИ ПАЦИЕНТА</vt:lpstr>
      <vt:lpstr>ОБЯЗАННОСТИ ПАЦИЕНТА</vt:lpstr>
      <vt:lpstr>ОБЯЗАННОСТИ ПАЦИЕНТА</vt:lpstr>
      <vt:lpstr>ОБЯЗАННОСТИ ПАЦИЕНТА</vt:lpstr>
      <vt:lpstr>ТУБЕРКУЛЕЗ</vt:lpstr>
      <vt:lpstr>ТУБЕРКУЛЕЗ</vt:lpstr>
      <vt:lpstr>ТУБЕРКУЛЕЗ</vt:lpstr>
      <vt:lpstr>ТУБЕРКУЛЕЗ</vt:lpstr>
      <vt:lpstr>ЗАЩИТА ПРАВ</vt:lpstr>
      <vt:lpstr>САМОЕ ГЛАВНОЕ</vt:lpstr>
      <vt:lpstr>ШАГ I</vt:lpstr>
      <vt:lpstr>ШАГ II</vt:lpstr>
      <vt:lpstr>ШАГ III</vt:lpstr>
      <vt:lpstr>ШАГ IV</vt:lpstr>
      <vt:lpstr>СПАСИБО ЗА ВНИМАНИЕ!</vt:lpstr>
    </vt:vector>
  </TitlesOfParts>
  <Company>USAID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Sanavbar Sherova</cp:lastModifiedBy>
  <cp:revision>35</cp:revision>
  <dcterms:created xsi:type="dcterms:W3CDTF">2017-03-16T17:43:27Z</dcterms:created>
  <dcterms:modified xsi:type="dcterms:W3CDTF">2020-05-28T17:36:39Z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0x010100891C09CDF984354E827839A402239CA5</vt:lpwstr>
  </property>
</Properties>
</file>