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1" r:id="rId2"/>
    <p:sldId id="396" r:id="rId3"/>
    <p:sldId id="399" r:id="rId4"/>
    <p:sldId id="400" r:id="rId5"/>
    <p:sldId id="397" r:id="rId6"/>
    <p:sldId id="401" r:id="rId7"/>
    <p:sldId id="398" r:id="rId8"/>
    <p:sldId id="411" r:id="rId9"/>
    <p:sldId id="405" r:id="rId10"/>
    <p:sldId id="402" r:id="rId11"/>
    <p:sldId id="410" r:id="rId12"/>
    <p:sldId id="406" r:id="rId13"/>
    <p:sldId id="407" r:id="rId14"/>
    <p:sldId id="403" r:id="rId15"/>
    <p:sldId id="404" r:id="rId16"/>
    <p:sldId id="409" r:id="rId17"/>
    <p:sldId id="408" r:id="rId18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463"/>
    <a:srgbClr val="BA0C2F"/>
    <a:srgbClr val="E7E7E5"/>
    <a:srgbClr val="CFCDC9"/>
    <a:srgbClr val="FFFFFF"/>
    <a:srgbClr val="651D32"/>
    <a:srgbClr val="002F6C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9841" autoAdjust="0"/>
  </p:normalViewPr>
  <p:slideViewPr>
    <p:cSldViewPr snapToGrid="0" snapToObjects="1">
      <p:cViewPr>
        <p:scale>
          <a:sx n="66" d="100"/>
          <a:sy n="66" d="100"/>
        </p:scale>
        <p:origin x="248" y="372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" y="4178248"/>
            <a:ext cx="189023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" y="382412"/>
            <a:ext cx="189023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" y="4178253"/>
            <a:ext cx="189023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" y="382412"/>
            <a:ext cx="189023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" y="4188880"/>
            <a:ext cx="189023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9B594D-EE2C-E248-B7F0-F679C2E525DC}" type="datetime1">
              <a:rPr lang="en-US" smtClean="0"/>
              <a:pPr/>
              <a:t>5/28/2020</a:t>
            </a:fld>
            <a:r>
              <a:rPr lang="en-US"/>
              <a:t>`1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5800" y="1601787"/>
            <a:ext cx="7966422" cy="120978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ea typeface="+mn-ea"/>
              </a:rPr>
              <a:t> ЛЕЧЕНИЕ ТБ</a:t>
            </a:r>
            <a:endParaRPr lang="ru-RU" sz="4000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0DCAF99-863A-4886-A8E8-920497C265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8CE1EB-774B-48D2-86D6-95C09C353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BC6571-CB1F-4B98-AC9D-2D754295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52034"/>
            <a:ext cx="8839200" cy="523220"/>
          </a:xfrm>
        </p:spPr>
        <p:txBody>
          <a:bodyPr/>
          <a:lstStyle/>
          <a:p>
            <a:pPr algn="ctr"/>
            <a:r>
              <a:rPr lang="ru-RU" sz="2800" b="1" dirty="0" smtClean="0"/>
              <a:t>ЛЕЧЕНИЕ МЛУ ТБ </a:t>
            </a:r>
            <a:endParaRPr lang="aa-ET" sz="2800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CEFF2F0-28F6-448E-9F79-7B3575E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04" y="1143000"/>
            <a:ext cx="7270446" cy="358968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         </a:t>
            </a:r>
            <a:r>
              <a:rPr lang="ru-RU" sz="2000" b="1" dirty="0"/>
              <a:t>Стандартная схема лечения </a:t>
            </a:r>
          </a:p>
          <a:p>
            <a:r>
              <a:rPr lang="ru-RU" dirty="0"/>
              <a:t>Интенсивная фаза: 8-12 месяцев до получения двух отрицательных результатов посева (стойкая конверсия мокроты).</a:t>
            </a:r>
          </a:p>
          <a:p>
            <a:r>
              <a:rPr lang="ru-RU" dirty="0" err="1"/>
              <a:t>Cm</a:t>
            </a:r>
            <a:r>
              <a:rPr lang="ru-RU" dirty="0"/>
              <a:t>/</a:t>
            </a:r>
            <a:r>
              <a:rPr lang="ru-RU" dirty="0" err="1"/>
              <a:t>Km</a:t>
            </a:r>
            <a:r>
              <a:rPr lang="ru-RU" dirty="0"/>
              <a:t>/</a:t>
            </a:r>
            <a:r>
              <a:rPr lang="ru-RU" dirty="0" err="1"/>
              <a:t>Am</a:t>
            </a:r>
            <a:r>
              <a:rPr lang="ru-RU" dirty="0"/>
              <a:t> + </a:t>
            </a:r>
            <a:r>
              <a:rPr lang="ru-RU" dirty="0" err="1"/>
              <a:t>Lfx</a:t>
            </a:r>
            <a:r>
              <a:rPr lang="ru-RU" dirty="0"/>
              <a:t> + </a:t>
            </a:r>
            <a:r>
              <a:rPr lang="ru-RU" dirty="0" err="1"/>
              <a:t>Eto</a:t>
            </a:r>
            <a:r>
              <a:rPr lang="ru-RU" dirty="0"/>
              <a:t> (</a:t>
            </a:r>
            <a:r>
              <a:rPr lang="ru-RU" dirty="0" err="1"/>
              <a:t>Pto</a:t>
            </a:r>
            <a:r>
              <a:rPr lang="ru-RU" dirty="0"/>
              <a:t>) + </a:t>
            </a:r>
            <a:r>
              <a:rPr lang="ru-RU" dirty="0" err="1"/>
              <a:t>Cs</a:t>
            </a:r>
            <a:r>
              <a:rPr lang="ru-RU" dirty="0"/>
              <a:t> + Z + PAS</a:t>
            </a:r>
          </a:p>
          <a:p>
            <a:endParaRPr lang="ru-RU" dirty="0"/>
          </a:p>
          <a:p>
            <a:r>
              <a:rPr lang="ru-RU" dirty="0"/>
              <a:t>Поддерживающая фаза: 12 месяцев.</a:t>
            </a:r>
          </a:p>
          <a:p>
            <a:r>
              <a:rPr lang="ru-RU" dirty="0" err="1"/>
              <a:t>Lfx</a:t>
            </a:r>
            <a:r>
              <a:rPr lang="ru-RU" dirty="0"/>
              <a:t> + </a:t>
            </a:r>
            <a:r>
              <a:rPr lang="ru-RU" dirty="0" err="1"/>
              <a:t>Eto</a:t>
            </a:r>
            <a:r>
              <a:rPr lang="ru-RU" dirty="0"/>
              <a:t> (</a:t>
            </a:r>
            <a:r>
              <a:rPr lang="ru-RU" dirty="0" err="1"/>
              <a:t>Pto</a:t>
            </a:r>
            <a:r>
              <a:rPr lang="ru-RU" dirty="0"/>
              <a:t>) + </a:t>
            </a:r>
            <a:r>
              <a:rPr lang="ru-RU" dirty="0" err="1"/>
              <a:t>Cs</a:t>
            </a:r>
            <a:r>
              <a:rPr lang="ru-RU" dirty="0"/>
              <a:t> + PAS</a:t>
            </a:r>
          </a:p>
          <a:p>
            <a:r>
              <a:rPr lang="ru-RU" dirty="0"/>
              <a:t>В условиях стационара прием препаратов 7 дней в неделю</a:t>
            </a:r>
          </a:p>
          <a:p>
            <a:r>
              <a:rPr lang="ru-RU" dirty="0"/>
              <a:t>В амбулаторных условиях независимо от фазы лечения 6 дней в неделю</a:t>
            </a:r>
          </a:p>
          <a:p>
            <a:endParaRPr lang="aa-ET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4842E0E-35A4-4B81-B933-F88F16D3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530" y="1977496"/>
            <a:ext cx="2288112" cy="180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6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401F18-66D4-4A8D-B94C-35A95A0961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B104493-5112-49DB-87B6-54FE55CF0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46C12E7-FA1B-499E-A4A1-40D42A2E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3117"/>
            <a:ext cx="8839200" cy="523220"/>
          </a:xfrm>
        </p:spPr>
        <p:txBody>
          <a:bodyPr/>
          <a:lstStyle/>
          <a:p>
            <a:pPr algn="ctr"/>
            <a:r>
              <a:rPr lang="ru-RU" sz="2800" b="1" dirty="0" smtClean="0"/>
              <a:t>КРИТЕРИИ ВЗЯТИЯ НА ЛЕЧЕНИЕ </a:t>
            </a:r>
            <a:endParaRPr lang="aa-ET" sz="2800" b="1" dirty="0"/>
          </a:p>
        </p:txBody>
      </p:sp>
      <p:pic>
        <p:nvPicPr>
          <p:cNvPr id="8" name="Объект 8">
            <a:extLst>
              <a:ext uri="{FF2B5EF4-FFF2-40B4-BE49-F238E27FC236}">
                <a16:creationId xmlns:a16="http://schemas.microsoft.com/office/drawing/2014/main" xmlns="" id="{74CE7016-6508-4250-AA71-1C435231A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169" y="896127"/>
            <a:ext cx="6987662" cy="40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CE6DAD2-59E3-4E08-A8F1-415743F556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34F70A-DE28-4628-AE4C-AB67C9B4E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CFC9245-852C-4AC6-980C-271108F3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9659"/>
            <a:ext cx="8839200" cy="523220"/>
          </a:xfrm>
        </p:spPr>
        <p:txBody>
          <a:bodyPr/>
          <a:lstStyle/>
          <a:p>
            <a:pPr algn="ctr"/>
            <a:r>
              <a:rPr lang="ru-RU" sz="2800" b="1" dirty="0" smtClean="0"/>
              <a:t>КРАТКОСРОЧНАЯ СХЕМА ЛЕЧЕНИЯ</a:t>
            </a:r>
            <a:endParaRPr lang="aa-ET" sz="2800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9EE9605-4F48-41D9-B669-489FC9617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334" y="1322327"/>
            <a:ext cx="4172532" cy="876422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6BCD1B1-BB4D-4FA2-B915-24F0290CFE7F}"/>
              </a:ext>
            </a:extLst>
          </p:cNvPr>
          <p:cNvSpPr/>
          <p:nvPr/>
        </p:nvSpPr>
        <p:spPr>
          <a:xfrm>
            <a:off x="1050925" y="2576406"/>
            <a:ext cx="7042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6C6463"/>
                </a:solidFill>
                <a:latin typeface="Gill Sans MT"/>
                <a:cs typeface="Gill Sans MT"/>
              </a:rPr>
              <a:t>Условиями для начала лечения служит соответствие критериям и отсутствие устойчивости к инъекционным ПТП и </a:t>
            </a:r>
            <a:r>
              <a:rPr lang="ru-RU" sz="2000" dirty="0" err="1">
                <a:solidFill>
                  <a:srgbClr val="6C6463"/>
                </a:solidFill>
                <a:latin typeface="Gill Sans MT"/>
                <a:cs typeface="Gill Sans MT"/>
              </a:rPr>
              <a:t>фторхинолонам</a:t>
            </a:r>
            <a:r>
              <a:rPr lang="ru-RU" sz="2000" dirty="0">
                <a:solidFill>
                  <a:srgbClr val="6C6463"/>
                </a:solidFill>
                <a:latin typeface="Gill Sans MT"/>
                <a:cs typeface="Gill Sans MT"/>
              </a:rPr>
              <a:t>. </a:t>
            </a:r>
            <a:r>
              <a:rPr lang="ru-RU" sz="2000" b="1" i="1" dirty="0">
                <a:solidFill>
                  <a:srgbClr val="6C6463"/>
                </a:solidFill>
                <a:latin typeface="Gill Sans MT"/>
                <a:cs typeface="Gill Sans MT"/>
              </a:rPr>
              <a:t>Лечение назначается только врачом фтизиатром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3C75DF5-1655-4298-AC1D-0FCF7CC76BF0}"/>
              </a:ext>
            </a:extLst>
          </p:cNvPr>
          <p:cNvSpPr/>
          <p:nvPr/>
        </p:nvSpPr>
        <p:spPr>
          <a:xfrm>
            <a:off x="2286000" y="4017537"/>
            <a:ext cx="4409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6C6463"/>
                </a:solidFill>
                <a:latin typeface="Gill Sans MT"/>
                <a:cs typeface="Gill Sans MT"/>
              </a:rPr>
              <a:t>Сроки лечения от 9 месяцев до 1 года</a:t>
            </a:r>
          </a:p>
        </p:txBody>
      </p:sp>
    </p:spTree>
    <p:extLst>
      <p:ext uri="{BB962C8B-B14F-4D97-AF65-F5344CB8AC3E}">
        <p14:creationId xmlns:p14="http://schemas.microsoft.com/office/powerpoint/2010/main" val="37062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8E70266-9699-40B8-BF0A-B45A60A64D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0D3FD2-C82F-4021-9B5F-F028BBAED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65E3973-104A-4B35-A413-A815F964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8719"/>
            <a:ext cx="8839200" cy="523220"/>
          </a:xfrm>
        </p:spPr>
        <p:txBody>
          <a:bodyPr/>
          <a:lstStyle/>
          <a:p>
            <a:pPr algn="ctr"/>
            <a:r>
              <a:rPr lang="ru-RU" sz="2800" b="1" dirty="0" smtClean="0"/>
              <a:t>ИНДИВИДУАЛЬНАЯ СХЕМА ЛЕЧЕНИЯ</a:t>
            </a:r>
            <a:endParaRPr lang="aa-ET" sz="2800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41E5C41-2A13-4A28-BA8C-9848E6E59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764" y="1152287"/>
            <a:ext cx="3986471" cy="3515965"/>
          </a:xfrm>
        </p:spPr>
        <p:txBody>
          <a:bodyPr>
            <a:noAutofit/>
          </a:bodyPr>
          <a:lstStyle/>
          <a:p>
            <a:r>
              <a:rPr lang="ru-RU" sz="1800" dirty="0"/>
              <a:t>Для </a:t>
            </a:r>
            <a:r>
              <a:rPr lang="ru-RU" sz="1800" dirty="0" smtClean="0"/>
              <a:t>человека с ТБ </a:t>
            </a:r>
            <a:r>
              <a:rPr lang="ru-RU" sz="1800" dirty="0"/>
              <a:t>подбирается индивидуальная схема лечения в зависимости от результатов ТЛЧ и предыдущих эпизодов лечения</a:t>
            </a:r>
          </a:p>
          <a:p>
            <a:r>
              <a:rPr lang="ru-RU" sz="1800" dirty="0"/>
              <a:t>В схему лечения включаются новые (</a:t>
            </a:r>
            <a:r>
              <a:rPr lang="ru-RU" sz="1800" dirty="0" err="1"/>
              <a:t>Бедаквилин</a:t>
            </a:r>
            <a:r>
              <a:rPr lang="ru-RU" sz="1800" dirty="0"/>
              <a:t> и/или </a:t>
            </a:r>
            <a:r>
              <a:rPr lang="ru-RU" sz="1800" dirty="0" err="1"/>
              <a:t>Деламанид</a:t>
            </a:r>
            <a:r>
              <a:rPr lang="ru-RU" sz="1800" dirty="0"/>
              <a:t>) и перепрофилированные (</a:t>
            </a:r>
            <a:r>
              <a:rPr lang="ru-RU" sz="1800" dirty="0" err="1"/>
              <a:t>Линезолид</a:t>
            </a:r>
            <a:r>
              <a:rPr lang="ru-RU" sz="1800" dirty="0"/>
              <a:t>, </a:t>
            </a:r>
            <a:r>
              <a:rPr lang="ru-RU" sz="1800" dirty="0" err="1"/>
              <a:t>Клофаземин</a:t>
            </a:r>
            <a:r>
              <a:rPr lang="ru-RU" sz="1800" dirty="0"/>
              <a:t>, </a:t>
            </a:r>
            <a:r>
              <a:rPr lang="ru-RU" sz="1800" dirty="0" err="1"/>
              <a:t>Имепенем</a:t>
            </a:r>
            <a:r>
              <a:rPr lang="ru-RU" sz="1800" dirty="0"/>
              <a:t>/</a:t>
            </a:r>
            <a:r>
              <a:rPr lang="ru-RU" sz="1800" dirty="0" err="1"/>
              <a:t>Меропинем</a:t>
            </a:r>
            <a:r>
              <a:rPr lang="ru-RU" sz="1800" dirty="0"/>
              <a:t>) ПТП </a:t>
            </a:r>
          </a:p>
          <a:p>
            <a:r>
              <a:rPr lang="ru-RU" sz="1800" dirty="0"/>
              <a:t>Для подбора схемы лечения используются «Шаги подбора ИРЛ»</a:t>
            </a:r>
            <a:endParaRPr lang="aa-ET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19DB23-FF5A-4B28-A41C-90CE5425C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99" y="1296986"/>
            <a:ext cx="4397451" cy="30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72BC0E2-887F-4219-9F38-83D6E213DB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34B46A-24BE-4DB9-8946-5F7684A50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6EEE0B3-90FF-4015-9688-0AF620E7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15689"/>
            <a:ext cx="8876852" cy="954107"/>
          </a:xfrm>
        </p:spPr>
        <p:txBody>
          <a:bodyPr/>
          <a:lstStyle/>
          <a:p>
            <a:pPr algn="ctr"/>
            <a:r>
              <a:rPr lang="ru-RU" sz="2800" b="1" dirty="0" smtClean="0"/>
              <a:t>НОВЫЕ КРАТКОСРОЧНЫЕ СХЕМЫ ДЛЯ ЛЕЧЕНИЯ ШЛУ ТБ</a:t>
            </a:r>
            <a:endParaRPr lang="aa-ET" sz="2800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115C1E2B-CC32-4ED6-BE1F-36E66A2D7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750" y="900066"/>
            <a:ext cx="5441950" cy="310796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9A9AD4D-81AF-4DF6-93E6-6C6722351F1A}"/>
              </a:ext>
            </a:extLst>
          </p:cNvPr>
          <p:cNvSpPr/>
          <p:nvPr/>
        </p:nvSpPr>
        <p:spPr>
          <a:xfrm>
            <a:off x="1520825" y="4110436"/>
            <a:ext cx="697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C6463"/>
                </a:solidFill>
                <a:latin typeface="Gill Sans MT"/>
                <a:cs typeface="Gill Sans MT"/>
              </a:rPr>
              <a:t>Всего </a:t>
            </a:r>
            <a:r>
              <a:rPr lang="ru-RU" b="1" dirty="0" smtClean="0">
                <a:solidFill>
                  <a:srgbClr val="6C6463"/>
                </a:solidFill>
                <a:latin typeface="Gill Sans MT"/>
                <a:cs typeface="Gill Sans MT"/>
              </a:rPr>
              <a:t>3 </a:t>
            </a:r>
            <a:r>
              <a:rPr lang="ru-RU" b="1" dirty="0">
                <a:solidFill>
                  <a:srgbClr val="6C6463"/>
                </a:solidFill>
                <a:latin typeface="Gill Sans MT"/>
                <a:cs typeface="Gill Sans MT"/>
              </a:rPr>
              <a:t>препарата (бедаквилин, претаманид и линезолид) </a:t>
            </a:r>
          </a:p>
          <a:p>
            <a:r>
              <a:rPr lang="ru-RU" b="1" dirty="0" smtClean="0">
                <a:solidFill>
                  <a:srgbClr val="6C6463"/>
                </a:solidFill>
                <a:latin typeface="Gill Sans MT"/>
                <a:cs typeface="Gill Sans MT"/>
              </a:rPr>
              <a:t>Срок </a:t>
            </a:r>
            <a:r>
              <a:rPr lang="ru-RU" b="1" dirty="0">
                <a:solidFill>
                  <a:srgbClr val="6C6463"/>
                </a:solidFill>
                <a:latin typeface="Gill Sans MT"/>
                <a:cs typeface="Gill Sans MT"/>
              </a:rPr>
              <a:t>лечения сокращен до 6 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2782030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56F893-A7DC-44C4-8EBC-2CB36F6B54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8AF9DA-9A19-4B0D-97E9-E083E292E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AC38987-F5D3-4ADB-A881-E9C5845E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37230"/>
            <a:ext cx="8839200" cy="52322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ПРЕИМУЩЕСТВО НОВЫХ РЕЖИМОВ ЛЕЧЕНИЯ</a:t>
            </a:r>
            <a:endParaRPr lang="aa-ET" sz="2800" b="1" dirty="0">
              <a:solidFill>
                <a:schemeClr val="bg2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91FB05E-B4A4-4FA1-B441-BFDB61F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31358"/>
            <a:ext cx="7772400" cy="3466029"/>
          </a:xfrm>
        </p:spPr>
        <p:txBody>
          <a:bodyPr>
            <a:noAutofit/>
          </a:bodyPr>
          <a:lstStyle/>
          <a:p>
            <a:r>
              <a:rPr lang="ru-RU" sz="2400" dirty="0"/>
              <a:t>Для страны – экономически выгодно в связи с сокращением финансовых затрат на лечение </a:t>
            </a:r>
            <a:r>
              <a:rPr lang="ru-RU" sz="2400" dirty="0" smtClean="0"/>
              <a:t>людей, затронутых ТБ</a:t>
            </a:r>
            <a:endParaRPr lang="ru-RU" sz="2400" dirty="0"/>
          </a:p>
          <a:p>
            <a:endParaRPr lang="ru-RU" sz="1100" dirty="0"/>
          </a:p>
          <a:p>
            <a:r>
              <a:rPr lang="ru-RU" sz="2400" dirty="0"/>
              <a:t>Для </a:t>
            </a:r>
            <a:r>
              <a:rPr lang="ru-RU" sz="2400" dirty="0" smtClean="0"/>
              <a:t>человека с ТБ </a:t>
            </a:r>
            <a:r>
              <a:rPr lang="ru-RU" sz="2400" dirty="0"/>
              <a:t>– сокращение сроков лечения, уменьшение количества принимаемых препаратов, снижение рисков возникновения нежелательных явлений и реакций, снижение финансового бремени у </a:t>
            </a:r>
            <a:r>
              <a:rPr lang="ru-RU" sz="2400" dirty="0" smtClean="0"/>
              <a:t>человека с ТБ, </a:t>
            </a:r>
            <a:r>
              <a:rPr lang="ru-RU" sz="2400" dirty="0"/>
              <a:t>скорейшее выздоровление и возвращение к обычной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80941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0006EE6-0149-4F66-9452-57C43B6DF0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EDC7315-8315-466E-BC35-3FADA5AC0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008B8AB-AB0E-4AF9-9D25-DD3A03C3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878" y="1892595"/>
            <a:ext cx="6318250" cy="2256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2"/>
                </a:solidFill>
                <a:ea typeface="+mj-ea"/>
              </a:rPr>
              <a:t>ВОПРОСЫ И ОТВЕТЫ</a:t>
            </a:r>
            <a:endParaRPr lang="aa-ET" sz="3200" b="1" dirty="0">
              <a:solidFill>
                <a:schemeClr val="bg2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420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880AA34-F59B-471D-AA48-9A6F12D8E6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498F85D-240D-4505-96A3-0DDA763F8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601787"/>
            <a:ext cx="4752474" cy="120978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СПАСИБО ЗА ВНИМАНИЕ!</a:t>
            </a:r>
            <a:endParaRPr lang="en-US" sz="3200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64F223F-578E-42DC-A97A-2DA31327F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bg2"/>
                </a:solidFill>
                <a:ea typeface="+mj-ea"/>
              </a:rPr>
              <a:t>СПАСИБО ЗА ВНИМАНИЕ!</a:t>
            </a:r>
            <a:endParaRPr lang="aa-ET" sz="3200" b="1" dirty="0">
              <a:solidFill>
                <a:schemeClr val="bg2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101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2A2531C-169D-4510-9B7A-765CA111EE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23F0E3C-C913-4012-A5FB-D147D96D1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E2BCB0-38FC-4BF7-9DEC-3FE442A0A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3560CF2-FDF1-48DA-810D-E331C647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7033"/>
            <a:ext cx="8839200" cy="523220"/>
          </a:xfrm>
        </p:spPr>
        <p:txBody>
          <a:bodyPr/>
          <a:lstStyle/>
          <a:p>
            <a:pPr algn="ctr"/>
            <a:r>
              <a:rPr lang="ru-RU" sz="2800" b="1" dirty="0" smtClean="0"/>
              <a:t>ПРЕДЫСТОРИЯ </a:t>
            </a:r>
            <a:endParaRPr lang="aa-ET" sz="2800" b="1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1B557EEB-1021-4275-A1B3-2776B8729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650" y="788986"/>
            <a:ext cx="5746749" cy="3804279"/>
          </a:xfrm>
        </p:spPr>
        <p:txBody>
          <a:bodyPr>
            <a:normAutofit fontScale="92500"/>
          </a:bodyPr>
          <a:lstStyle/>
          <a:p>
            <a:r>
              <a:rPr lang="ru-RU" dirty="0"/>
              <a:t>Изониазид - первый лекарственный препарат, известный как «</a:t>
            </a:r>
            <a:r>
              <a:rPr lang="ru-RU" dirty="0" err="1"/>
              <a:t>тубазид</a:t>
            </a:r>
            <a:r>
              <a:rPr lang="ru-RU" dirty="0"/>
              <a:t>», создан в 1912 году А. Т. </a:t>
            </a:r>
            <a:r>
              <a:rPr lang="ru-RU" dirty="0" err="1"/>
              <a:t>Качугиным</a:t>
            </a:r>
            <a:r>
              <a:rPr lang="ru-RU" dirty="0"/>
              <a:t>, широкое клиническое применение препаратов ГИНК началось с 1952 года.</a:t>
            </a:r>
          </a:p>
          <a:p>
            <a:r>
              <a:rPr lang="ru-RU" dirty="0"/>
              <a:t>В 1943 </a:t>
            </a:r>
            <a:r>
              <a:rPr lang="ru-RU" dirty="0" err="1"/>
              <a:t>Зельманом</a:t>
            </a:r>
            <a:r>
              <a:rPr lang="ru-RU" dirty="0"/>
              <a:t> </a:t>
            </a:r>
            <a:r>
              <a:rPr lang="ru-RU" dirty="0" err="1"/>
              <a:t>Ваксманом</a:t>
            </a:r>
            <a:r>
              <a:rPr lang="ru-RU" dirty="0"/>
              <a:t> обнаружен Стрептомицин, в 1946 году начинает широко использоваться для борьбы с туберкулёзом и проказой</a:t>
            </a:r>
          </a:p>
          <a:p>
            <a:r>
              <a:rPr lang="ru-RU" dirty="0"/>
              <a:t>В 1967 открыт </a:t>
            </a:r>
            <a:r>
              <a:rPr lang="ru-RU" dirty="0" err="1"/>
              <a:t>Рифампицин</a:t>
            </a:r>
            <a:r>
              <a:rPr lang="ru-RU" dirty="0"/>
              <a:t>,  в 1972 введен препарат </a:t>
            </a:r>
            <a:r>
              <a:rPr lang="ru-RU" dirty="0" err="1"/>
              <a:t>Этамбутол</a:t>
            </a:r>
            <a:endParaRPr lang="ru-RU" dirty="0"/>
          </a:p>
          <a:p>
            <a:r>
              <a:rPr lang="ru-RU" dirty="0"/>
              <a:t>2014 - </a:t>
            </a:r>
            <a:r>
              <a:rPr lang="ru-RU" dirty="0" err="1"/>
              <a:t>Бедаквилин</a:t>
            </a:r>
            <a:endParaRPr lang="ru-RU" dirty="0"/>
          </a:p>
          <a:p>
            <a:r>
              <a:rPr lang="ru-RU" dirty="0"/>
              <a:t>2015 - </a:t>
            </a:r>
            <a:r>
              <a:rPr lang="ru-RU" dirty="0" err="1"/>
              <a:t>Деламанид</a:t>
            </a:r>
            <a:endParaRPr lang="ru-RU" dirty="0"/>
          </a:p>
          <a:p>
            <a:r>
              <a:rPr lang="ru-RU" dirty="0"/>
              <a:t>2018 - </a:t>
            </a:r>
            <a:r>
              <a:rPr lang="ru-RU" dirty="0" err="1"/>
              <a:t>Претаманид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На очереди еще 2 новых лекарственных средства, которые пока не имеют названия</a:t>
            </a:r>
            <a:r>
              <a:rPr lang="ru-RU" dirty="0" smtClean="0"/>
              <a:t>…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aa-ET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B2E153-2A44-4FE9-9F88-A641C7FE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09" y="2968419"/>
            <a:ext cx="2437792" cy="1714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2E09A6-B361-426E-9977-A41480355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09" y="744536"/>
            <a:ext cx="2437792" cy="21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1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DC12BC5-3F75-44A6-BDBC-79F7321E42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F82F18-23E4-485F-9B98-938A312BA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0998458-8616-4E81-9119-51D45E58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99813"/>
            <a:ext cx="8839200" cy="461665"/>
          </a:xfrm>
        </p:spPr>
        <p:txBody>
          <a:bodyPr/>
          <a:lstStyle/>
          <a:p>
            <a:pPr algn="ctr"/>
            <a:r>
              <a:rPr lang="ru-RU" b="1" dirty="0" smtClean="0"/>
              <a:t>ОСНОВНЫЕ ПРИНЦИПЫ ЛЕЧЕНИЯ ТБ</a:t>
            </a:r>
            <a:endParaRPr lang="aa-ET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7F24054-4ACF-42F4-9D92-76F1EBA6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93800"/>
            <a:ext cx="5511800" cy="3479800"/>
          </a:xfrm>
        </p:spPr>
        <p:txBody>
          <a:bodyPr>
            <a:normAutofit fontScale="85000" lnSpcReduction="20000"/>
          </a:bodyPr>
          <a:lstStyle/>
          <a:p>
            <a:r>
              <a:rPr lang="ru-RU" sz="2200" b="1" dirty="0"/>
              <a:t>Обязательное и раннее проведение ТЛЧ</a:t>
            </a:r>
          </a:p>
          <a:p>
            <a:r>
              <a:rPr lang="ru-RU" sz="2200" b="1" dirty="0"/>
              <a:t>Раннее начало лечения</a:t>
            </a:r>
          </a:p>
          <a:p>
            <a:r>
              <a:rPr lang="ru-RU" sz="2200" b="1" dirty="0"/>
              <a:t>Эффективные препараты</a:t>
            </a:r>
          </a:p>
          <a:p>
            <a:r>
              <a:rPr lang="ru-RU" sz="2200" b="1" dirty="0"/>
              <a:t>Комбинированное лечение</a:t>
            </a:r>
          </a:p>
          <a:p>
            <a:r>
              <a:rPr lang="ru-RU" sz="2200" b="1" dirty="0"/>
              <a:t>Оптимальные дозы </a:t>
            </a:r>
          </a:p>
          <a:p>
            <a:r>
              <a:rPr lang="ru-RU" sz="2200" b="1" dirty="0"/>
              <a:t>Определенная продолжительность курса лечения</a:t>
            </a:r>
          </a:p>
          <a:p>
            <a:r>
              <a:rPr lang="ru-RU" sz="2200" b="1" dirty="0"/>
              <a:t>Непрерывность приема препаратов  </a:t>
            </a:r>
          </a:p>
          <a:p>
            <a:r>
              <a:rPr lang="ru-RU" sz="2200" b="1" dirty="0"/>
              <a:t>Непосредственное наблюдение за приемом препаратов </a:t>
            </a:r>
          </a:p>
          <a:p>
            <a:endParaRPr lang="aa-ET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63A20C-7229-49EB-878D-5F7850403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26" y="1322181"/>
            <a:ext cx="3190374" cy="2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104506-52F5-4250-9543-CBB9C797A6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5353F3-7D91-42C1-94F7-B36E67CF3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0C4389E-344D-4044-ADFB-FDF9CDC5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78122"/>
            <a:ext cx="8839200" cy="461665"/>
          </a:xfrm>
        </p:spPr>
        <p:txBody>
          <a:bodyPr/>
          <a:lstStyle/>
          <a:p>
            <a:pPr algn="ctr"/>
            <a:r>
              <a:rPr lang="ru-RU" b="1" dirty="0" smtClean="0"/>
              <a:t>ЛЕЧЕНИЕ ЧУВСТВИТЕЛЬНЫХ ФОРМ ТБ </a:t>
            </a:r>
            <a:endParaRPr lang="aa-ET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5F08385-0327-443B-847A-A5A5A9C15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6"/>
            <a:ext cx="7772400" cy="34591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Препараты      </a:t>
            </a:r>
            <a:r>
              <a:rPr lang="ru-RU" sz="2000" dirty="0"/>
              <a:t>                                               </a:t>
            </a:r>
          </a:p>
          <a:p>
            <a:r>
              <a:rPr lang="ru-RU" sz="2000" dirty="0" err="1"/>
              <a:t>Рифампицин</a:t>
            </a:r>
            <a:endParaRPr lang="ru-RU" sz="2000" dirty="0"/>
          </a:p>
          <a:p>
            <a:r>
              <a:rPr lang="ru-RU" sz="2000" dirty="0"/>
              <a:t>Изониазид</a:t>
            </a:r>
          </a:p>
          <a:p>
            <a:r>
              <a:rPr lang="ru-RU" sz="2000" dirty="0" err="1"/>
              <a:t>Этамбутол</a:t>
            </a:r>
            <a:endParaRPr lang="ru-RU" sz="2000" dirty="0"/>
          </a:p>
          <a:p>
            <a:r>
              <a:rPr lang="ru-RU" sz="2000" dirty="0" err="1"/>
              <a:t>Пиразинамид</a:t>
            </a:r>
            <a:r>
              <a:rPr lang="ru-RU" sz="2000" dirty="0"/>
              <a:t> </a:t>
            </a:r>
          </a:p>
          <a:p>
            <a:r>
              <a:rPr lang="ru-RU" sz="2000" dirty="0"/>
              <a:t>Стрептомицин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</a:t>
            </a:r>
            <a:r>
              <a:rPr lang="ru-RU" sz="2000" b="1" dirty="0"/>
              <a:t>Сроки лечения – от 6 месяцев до 1 года</a:t>
            </a:r>
          </a:p>
          <a:p>
            <a:endParaRPr lang="aa-ET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76C93E-BA41-49F9-95E1-BD535C3BB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784725"/>
            <a:ext cx="1844674" cy="12643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4D3962-16F6-4D1F-BE3B-A622A2BB1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99" y="1233664"/>
            <a:ext cx="1793801" cy="12643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C31644A-3028-44D5-8D91-1193B1D83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692" y="2784725"/>
            <a:ext cx="1793801" cy="12643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3C3EA0-3541-42EB-BD4A-B7DDB19EA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9" y="1233664"/>
            <a:ext cx="1793801" cy="12643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AED1500-0145-4CBA-873F-CFB43769E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5074" y="1233664"/>
            <a:ext cx="1593850" cy="126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2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251574F-3132-4E12-92CE-87B9D43271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36563EA-4736-46DF-A49F-7DEA5AE80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F1BD7F1-6954-4FA6-A70B-D2805691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00708"/>
            <a:ext cx="8839200" cy="523220"/>
          </a:xfrm>
        </p:spPr>
        <p:txBody>
          <a:bodyPr/>
          <a:lstStyle/>
          <a:p>
            <a:pPr algn="ctr"/>
            <a:r>
              <a:rPr lang="ru-RU" sz="2800" b="1" dirty="0" smtClean="0"/>
              <a:t>СИТУАЦИЯ С ЛЕЧЕНИЕМ ЛУ ФОРМ ТБ</a:t>
            </a:r>
            <a:endParaRPr lang="aa-ET" sz="2800" b="1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D6A9D8F7-EB33-4265-AC24-C3A6498BF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0772"/>
            <a:ext cx="4114800" cy="3115965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BB2599E-83E7-49A6-96AD-146C6FE944FD}"/>
              </a:ext>
            </a:extLst>
          </p:cNvPr>
          <p:cNvSpPr/>
          <p:nvPr/>
        </p:nvSpPr>
        <p:spPr>
          <a:xfrm>
            <a:off x="4800600" y="2988319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C6463"/>
                </a:solidFill>
              </a:rPr>
              <a:t>По последним данным ВОЗ процент излечения среди МЛУ форм ТБ составляет 54%, а среди ШЛУ форм ТБ всего лишь 30%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42C8360-25A5-46B9-AF39-10EFB8461D1E}"/>
              </a:ext>
            </a:extLst>
          </p:cNvPr>
          <p:cNvSpPr/>
          <p:nvPr/>
        </p:nvSpPr>
        <p:spPr>
          <a:xfrm>
            <a:off x="4800600" y="1260772"/>
            <a:ext cx="3873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C6463"/>
                </a:solidFill>
              </a:rPr>
              <a:t>490,000</a:t>
            </a:r>
            <a:r>
              <a:rPr lang="ru-RU" sz="2000" b="1" dirty="0" smtClean="0">
                <a:solidFill>
                  <a:srgbClr val="6C6463"/>
                </a:solidFill>
              </a:rPr>
              <a:t> </a:t>
            </a:r>
            <a:r>
              <a:rPr lang="ru-RU" sz="2000" b="1" dirty="0">
                <a:solidFill>
                  <a:srgbClr val="6C6463"/>
                </a:solidFill>
              </a:rPr>
              <a:t>с подозрением на МЛУ ТБ</a:t>
            </a:r>
            <a:r>
              <a:rPr lang="en-US" sz="2000" b="1" dirty="0">
                <a:solidFill>
                  <a:srgbClr val="6C6463"/>
                </a:solidFill>
              </a:rPr>
              <a:t> </a:t>
            </a:r>
            <a:r>
              <a:rPr lang="ru-RU" sz="2000" b="1" dirty="0">
                <a:solidFill>
                  <a:srgbClr val="6C6463"/>
                </a:solidFill>
              </a:rPr>
              <a:t>в 2016 году, только 153 119 были выявлены и только 129 689 начали лечение (22%)</a:t>
            </a:r>
            <a:endParaRPr lang="en-US" sz="2000" b="1" dirty="0">
              <a:solidFill>
                <a:srgbClr val="6C6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8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1B2016B-3D08-4798-8418-4CE3C5AA97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707653-FB8A-414C-86E9-A4332976E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51FBFB9-9DA1-40D6-A2EC-51F8B64D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7517"/>
            <a:ext cx="8839200" cy="523220"/>
          </a:xfrm>
        </p:spPr>
        <p:txBody>
          <a:bodyPr/>
          <a:lstStyle/>
          <a:p>
            <a:pPr algn="ctr"/>
            <a:r>
              <a:rPr lang="ru-RU" sz="2800" b="1" dirty="0" smtClean="0"/>
              <a:t>ЛЕКАРСТВЕННО УСТОЙЧИВЫЕ ФОРМЫ ТБ </a:t>
            </a:r>
            <a:endParaRPr lang="aa-ET" sz="2800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77DDDC-B06F-4FD3-B2B7-A73F4502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73715"/>
            <a:ext cx="7772400" cy="3200400"/>
          </a:xfrm>
        </p:spPr>
        <p:txBody>
          <a:bodyPr>
            <a:noAutofit/>
          </a:bodyPr>
          <a:lstStyle/>
          <a:p>
            <a:r>
              <a:rPr lang="ru-RU" sz="1800" b="1" dirty="0"/>
              <a:t>МЛУ ТБ — особая форма туберкулеза, при которой микобактерии ТБ становятся устойчивыми (резистентными) к двум наиболее эффективным противотуберкулезным препаратам — изониазиду и </a:t>
            </a:r>
            <a:r>
              <a:rPr lang="ru-RU" sz="1800" b="1" dirty="0" err="1"/>
              <a:t>рифампицину</a:t>
            </a:r>
            <a:r>
              <a:rPr lang="ru-RU" sz="1800" b="1" dirty="0"/>
              <a:t> и возможно другим препаратам</a:t>
            </a:r>
          </a:p>
          <a:p>
            <a:r>
              <a:rPr lang="ru-RU" sz="1800" b="1" dirty="0"/>
              <a:t>Пре-ШЛУ ТБ- это форма туберкулеза при которой отмечается лекарственная устойчивость по меньшей мере к Н, R, и к инъекционным препаратам или </a:t>
            </a:r>
            <a:r>
              <a:rPr lang="ru-RU" sz="1800" b="1" dirty="0" err="1"/>
              <a:t>фторхинолонам</a:t>
            </a:r>
            <a:r>
              <a:rPr lang="ru-RU" sz="1800" b="1" dirty="0"/>
              <a:t> </a:t>
            </a:r>
          </a:p>
          <a:p>
            <a:r>
              <a:rPr lang="ru-RU" sz="1800" b="1" dirty="0"/>
              <a:t>ШЛУ ТБ – это форма туберкулеза при которой отмечается лекарственная устойчивость по меньшей мере к Н, R, инъекционным препаратам и </a:t>
            </a:r>
            <a:r>
              <a:rPr lang="ru-RU" sz="1800" b="1" dirty="0" err="1"/>
              <a:t>фторхинолонам</a:t>
            </a:r>
            <a:r>
              <a:rPr lang="ru-RU" sz="1800" b="1" dirty="0"/>
              <a:t>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Диагноз ставится только после получения результатов теста на лекарственную чувствительность (ТЛЧ)</a:t>
            </a:r>
          </a:p>
          <a:p>
            <a:endParaRPr lang="aa-ET" sz="1800" dirty="0"/>
          </a:p>
        </p:txBody>
      </p:sp>
    </p:spTree>
    <p:extLst>
      <p:ext uri="{BB962C8B-B14F-4D97-AF65-F5344CB8AC3E}">
        <p14:creationId xmlns:p14="http://schemas.microsoft.com/office/powerpoint/2010/main" val="34791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AEB9D7A-06FA-4F7B-8777-DC914A87DB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A8861DB-9E7E-48AF-9239-3207BB8C9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267C8C-07B1-43F5-A6C9-182BB06E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D48F0D-F038-40F5-9BB8-FBC61B57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4870"/>
            <a:ext cx="8839200" cy="523220"/>
          </a:xfrm>
        </p:spPr>
        <p:txBody>
          <a:bodyPr/>
          <a:lstStyle/>
          <a:p>
            <a:pPr algn="ctr"/>
            <a:r>
              <a:rPr lang="ru-RU" sz="2800" b="1" dirty="0" smtClean="0"/>
              <a:t>ФАКТОРЫ РАЗВИТИЯ МЛУ </a:t>
            </a:r>
            <a:r>
              <a:rPr lang="ru-RU" sz="2800" b="1" dirty="0" smtClean="0"/>
              <a:t>ТБ</a:t>
            </a:r>
            <a:endParaRPr lang="aa-ET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0F004AE-A944-42D4-9037-94F6E623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103" y="919539"/>
            <a:ext cx="6392817" cy="3470276"/>
          </a:xfrm>
        </p:spPr>
        <p:txBody>
          <a:bodyPr>
            <a:noAutofit/>
          </a:bodyPr>
          <a:lstStyle/>
          <a:p>
            <a:r>
              <a:rPr lang="ru-RU" dirty="0"/>
              <a:t>небрежное отношение </a:t>
            </a:r>
            <a:r>
              <a:rPr lang="ru-RU" dirty="0" smtClean="0"/>
              <a:t>человека </a:t>
            </a:r>
            <a:r>
              <a:rPr lang="ru-RU" dirty="0"/>
              <a:t>к лечению (перерывы, отрывы от лечения)</a:t>
            </a:r>
          </a:p>
          <a:p>
            <a:r>
              <a:rPr lang="ru-RU" dirty="0"/>
              <a:t>бесконтрольный прием ПТП</a:t>
            </a:r>
          </a:p>
          <a:p>
            <a:r>
              <a:rPr lang="ru-RU" dirty="0"/>
              <a:t>самолечение и лечение ТБ не в специализированном учреждении</a:t>
            </a:r>
          </a:p>
          <a:p>
            <a:r>
              <a:rPr lang="ru-RU" dirty="0"/>
              <a:t>миграция </a:t>
            </a:r>
            <a:r>
              <a:rPr lang="ru-RU" dirty="0" smtClean="0"/>
              <a:t>людей, затронутых ТБ </a:t>
            </a:r>
            <a:r>
              <a:rPr lang="ru-RU" dirty="0"/>
              <a:t>приводит к перерывам</a:t>
            </a:r>
          </a:p>
          <a:p>
            <a:r>
              <a:rPr lang="ru-RU" dirty="0"/>
              <a:t>наличие побочных реакций на прием ПТП, необоснованная отмена ПТП</a:t>
            </a:r>
          </a:p>
          <a:p>
            <a:r>
              <a:rPr lang="ru-RU" dirty="0"/>
              <a:t>некачественные ПТП (по разным причинам-выпуск, нарушение хранения)</a:t>
            </a:r>
          </a:p>
          <a:p>
            <a:r>
              <a:rPr lang="ru-RU" dirty="0"/>
              <a:t>ошибки медицинского персонала</a:t>
            </a:r>
          </a:p>
          <a:p>
            <a:r>
              <a:rPr lang="ru-RU" dirty="0"/>
              <a:t>основная причина развития МЛУ ТБ – нарушения режима, пропуски приема ПТП.</a:t>
            </a:r>
          </a:p>
          <a:p>
            <a:endParaRPr lang="aa-ET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1561F6-FF98-4EA1-A477-0B1EB10A0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99" y="1772404"/>
            <a:ext cx="1971401" cy="176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6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F59B2A6-4F69-4429-AE53-AD5FEA0BCB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4BC4DF5-2011-4AF7-A8DA-3E5113DED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4710D6C-6E4F-452C-B176-E8EC31BE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1942"/>
            <a:ext cx="8839200" cy="523220"/>
          </a:xfrm>
        </p:spPr>
        <p:txBody>
          <a:bodyPr/>
          <a:lstStyle/>
          <a:p>
            <a:pPr algn="ctr"/>
            <a:r>
              <a:rPr lang="ru-RU" sz="2800" b="1" dirty="0" smtClean="0"/>
              <a:t>СОРТИРОВКА ЛЮДЕЙ, ЗАТРОНУТЫХ </a:t>
            </a:r>
            <a:r>
              <a:rPr lang="ru-RU" sz="2800" b="1" dirty="0" smtClean="0"/>
              <a:t>ТБ</a:t>
            </a:r>
            <a:endParaRPr lang="aa-ET" sz="2800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E990A3A-EB3D-4E61-BEFF-F984249FA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Подход сортировки позволяет назначить наиболее эффективное лечение для каждого </a:t>
            </a:r>
            <a:r>
              <a:rPr lang="ru-RU" sz="2000" b="1" dirty="0" smtClean="0"/>
              <a:t>человека с ТБ  </a:t>
            </a:r>
            <a:r>
              <a:rPr lang="ru-RU" sz="2000" b="1" dirty="0"/>
              <a:t>в течении &lt;5 дней</a:t>
            </a:r>
            <a:endParaRPr lang="aa-ET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A58A52-0C08-4D90-BAA0-E31F77578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924459"/>
            <a:ext cx="6280150" cy="31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2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470B317-ED32-4BBF-B146-63AC74BFE6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099E62-AF06-4158-B80B-70F42E224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3EC57-FCEF-49DA-91BD-039EAE2BB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B3286B3-E0AA-4D6C-A4FC-5D8C25B5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38533"/>
            <a:ext cx="8839200" cy="523220"/>
          </a:xfrm>
        </p:spPr>
        <p:txBody>
          <a:bodyPr/>
          <a:lstStyle/>
          <a:p>
            <a:pPr algn="ctr"/>
            <a:r>
              <a:rPr lang="ru-RU" sz="2800" b="1" dirty="0" smtClean="0"/>
              <a:t>ЛЕЧЕНИЕ ЛУ ФОРМ ТБ</a:t>
            </a:r>
            <a:endParaRPr lang="aa-ET" sz="2800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B763103D-D5BD-428E-B559-97DC7C2C5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861753"/>
            <a:ext cx="6610350" cy="36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33958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91C09CDF984354E827839A402239CA5" ma:contentTypeVersion="12" ma:contentTypeDescription="Создание документа." ma:contentTypeScope="" ma:versionID="444c42f87bfae6de3f0b148241661881">
  <xsd:schema xmlns:xsd="http://www.w3.org/2001/XMLSchema" xmlns:xs="http://www.w3.org/2001/XMLSchema" xmlns:p="http://schemas.microsoft.com/office/2006/metadata/properties" xmlns:ns2="a95192c9-11a9-4c10-b708-c690a013b09b" xmlns:ns3="14758c43-948d-4bfe-89da-870a6f5fd4b8" targetNamespace="http://schemas.microsoft.com/office/2006/metadata/properties" ma:root="true" ma:fieldsID="a709d8be4555b1ce49f573cf2aad2574" ns2:_="" ns3:_="">
    <xsd:import namespace="a95192c9-11a9-4c10-b708-c690a013b09b"/>
    <xsd:import namespace="14758c43-948d-4bfe-89da-870a6f5fd4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192c9-11a9-4c10-b708-c690a013b0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58c43-948d-4bfe-89da-870a6f5fd4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D0F109-925F-432F-816F-19BF8C872DAB}"/>
</file>

<file path=customXml/itemProps2.xml><?xml version="1.0" encoding="utf-8"?>
<ds:datastoreItem xmlns:ds="http://schemas.openxmlformats.org/officeDocument/2006/customXml" ds:itemID="{B3E90268-5100-4C05-B05A-599A32697ED7}"/>
</file>

<file path=customXml/itemProps3.xml><?xml version="1.0" encoding="utf-8"?>
<ds:datastoreItem xmlns:ds="http://schemas.openxmlformats.org/officeDocument/2006/customXml" ds:itemID="{A56C0D50-FC22-4B6A-A8C8-841FB0DD803A}"/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1678</TotalTime>
  <Words>674</Words>
  <Application>Microsoft Office PowerPoint</Application>
  <PresentationFormat>Custom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Gill Sans MT</vt:lpstr>
      <vt:lpstr>16.9-Template_12.7.2016</vt:lpstr>
      <vt:lpstr> ЛЕЧЕНИЕ ТБ</vt:lpstr>
      <vt:lpstr>ПРЕДЫСТОРИЯ </vt:lpstr>
      <vt:lpstr>ОСНОВНЫЕ ПРИНЦИПЫ ЛЕЧЕНИЯ ТБ</vt:lpstr>
      <vt:lpstr>ЛЕЧЕНИЕ ЧУВСТВИТЕЛЬНЫХ ФОРМ ТБ </vt:lpstr>
      <vt:lpstr>СИТУАЦИЯ С ЛЕЧЕНИЕМ ЛУ ФОРМ ТБ</vt:lpstr>
      <vt:lpstr>ЛЕКАРСТВЕННО УСТОЙЧИВЫЕ ФОРМЫ ТБ </vt:lpstr>
      <vt:lpstr>ФАКТОРЫ РАЗВИТИЯ МЛУ ТБ</vt:lpstr>
      <vt:lpstr>СОРТИРОВКА ЛЮДЕЙ, ЗАТРОНУТЫХ ТБ</vt:lpstr>
      <vt:lpstr>ЛЕЧЕНИЕ ЛУ ФОРМ ТБ</vt:lpstr>
      <vt:lpstr>ЛЕЧЕНИЕ МЛУ ТБ </vt:lpstr>
      <vt:lpstr>КРИТЕРИИ ВЗЯТИЯ НА ЛЕЧЕНИЕ </vt:lpstr>
      <vt:lpstr>КРАТКОСРОЧНАЯ СХЕМА ЛЕЧЕНИЯ</vt:lpstr>
      <vt:lpstr>ИНДИВИДУАЛЬНАЯ СХЕМА ЛЕЧЕНИЯ</vt:lpstr>
      <vt:lpstr>НОВЫЕ КРАТКОСРОЧНЫЕ СХЕМЫ ДЛЯ ЛЕЧЕНИЯ ШЛУ ТБ</vt:lpstr>
      <vt:lpstr>ПРЕИМУЩЕСТВО НОВЫХ РЕЖИМОВ ЛЕЧЕНИЯ</vt:lpstr>
      <vt:lpstr>PowerPoint Presentation</vt:lpstr>
      <vt:lpstr>СПАСИБО ЗА ВНИМАНИЕ!</vt:lpstr>
    </vt:vector>
  </TitlesOfParts>
  <Company>USAID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Sanavbar Sherova</cp:lastModifiedBy>
  <cp:revision>65</cp:revision>
  <dcterms:created xsi:type="dcterms:W3CDTF">2017-03-16T17:43:27Z</dcterms:created>
  <dcterms:modified xsi:type="dcterms:W3CDTF">2020-05-28T15:34:17Z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0x010100891C09CDF984354E827839A402239CA5</vt:lpwstr>
  </property>
</Properties>
</file>